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7" r:id="rId6"/>
    <p:sldId id="263" r:id="rId7"/>
    <p:sldId id="264" r:id="rId8"/>
    <p:sldId id="268" r:id="rId9"/>
    <p:sldId id="272" r:id="rId10"/>
    <p:sldId id="265" r:id="rId11"/>
    <p:sldId id="266" r:id="rId12"/>
    <p:sldId id="273" r:id="rId13"/>
    <p:sldId id="270" r:id="rId14"/>
    <p:sldId id="269" r:id="rId15"/>
    <p:sldId id="274" r:id="rId16"/>
    <p:sldId id="275" r:id="rId1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7AAE-D084-4B48-BCF1-8121022A298B}" type="datetimeFigureOut">
              <a:rPr lang="sk-SK" smtClean="0"/>
              <a:pPr/>
              <a:t>17. 9. 2019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DF00-C1F7-4E3F-8DA5-387B0CD038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945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7AAE-D084-4B48-BCF1-8121022A298B}" type="datetimeFigureOut">
              <a:rPr lang="sk-SK" smtClean="0"/>
              <a:pPr/>
              <a:t>17. 9. 2019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DF00-C1F7-4E3F-8DA5-387B0CD038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4695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7AAE-D084-4B48-BCF1-8121022A298B}" type="datetimeFigureOut">
              <a:rPr lang="sk-SK" smtClean="0"/>
              <a:pPr/>
              <a:t>17. 9. 2019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DF00-C1F7-4E3F-8DA5-387B0CD038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482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7AAE-D084-4B48-BCF1-8121022A298B}" type="datetimeFigureOut">
              <a:rPr lang="sk-SK" smtClean="0"/>
              <a:pPr/>
              <a:t>17. 9. 2019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DF00-C1F7-4E3F-8DA5-387B0CD038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3346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7AAE-D084-4B48-BCF1-8121022A298B}" type="datetimeFigureOut">
              <a:rPr lang="sk-SK" smtClean="0"/>
              <a:pPr/>
              <a:t>17. 9. 2019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DF00-C1F7-4E3F-8DA5-387B0CD038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392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7AAE-D084-4B48-BCF1-8121022A298B}" type="datetimeFigureOut">
              <a:rPr lang="sk-SK" smtClean="0"/>
              <a:pPr/>
              <a:t>17. 9. 2019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DF00-C1F7-4E3F-8DA5-387B0CD038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6989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7AAE-D084-4B48-BCF1-8121022A298B}" type="datetimeFigureOut">
              <a:rPr lang="sk-SK" smtClean="0"/>
              <a:pPr/>
              <a:t>17. 9. 2019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DF00-C1F7-4E3F-8DA5-387B0CD038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853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7AAE-D084-4B48-BCF1-8121022A298B}" type="datetimeFigureOut">
              <a:rPr lang="sk-SK" smtClean="0"/>
              <a:pPr/>
              <a:t>17. 9. 2019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DF00-C1F7-4E3F-8DA5-387B0CD038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824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7AAE-D084-4B48-BCF1-8121022A298B}" type="datetimeFigureOut">
              <a:rPr lang="sk-SK" smtClean="0"/>
              <a:pPr/>
              <a:t>17. 9. 2019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DF00-C1F7-4E3F-8DA5-387B0CD038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842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7AAE-D084-4B48-BCF1-8121022A298B}" type="datetimeFigureOut">
              <a:rPr lang="sk-SK" smtClean="0"/>
              <a:pPr/>
              <a:t>17. 9. 2019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DF00-C1F7-4E3F-8DA5-387B0CD038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2270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7AAE-D084-4B48-BCF1-8121022A298B}" type="datetimeFigureOut">
              <a:rPr lang="sk-SK" smtClean="0"/>
              <a:pPr/>
              <a:t>17. 9. 2019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DF00-C1F7-4E3F-8DA5-387B0CD038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13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47AAE-D084-4B48-BCF1-8121022A298B}" type="datetimeFigureOut">
              <a:rPr lang="sk-SK" smtClean="0"/>
              <a:pPr/>
              <a:t>17. 9. 2019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5DF00-C1F7-4E3F-8DA5-387B0CD038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369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0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Dokument_programu_Microsoft_Word_97_-_20031.doc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4.jpeg"/><Relationship Id="rId4" Type="http://schemas.openxmlformats.org/officeDocument/2006/relationships/image" Target="../media/image52.jpe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65711"/>
            <a:ext cx="7772400" cy="1581149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sk-SK" b="1" dirty="0" smtClean="0"/>
              <a:t>ATELIÉR </a:t>
            </a:r>
            <a:br>
              <a:rPr lang="sk-SK" b="1" dirty="0" smtClean="0"/>
            </a:br>
            <a:r>
              <a:rPr lang="sk-SK" b="1" dirty="0" smtClean="0"/>
              <a:t>KOVÁČ - JOKLOVÁ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862"/>
            <a:ext cx="9144000" cy="4132684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280348" y="4973071"/>
            <a:ext cx="1035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>
                <a:solidFill>
                  <a:schemeClr val="bg1"/>
                </a:solidFill>
              </a:rPr>
              <a:t>IVOR </a:t>
            </a:r>
          </a:p>
          <a:p>
            <a:r>
              <a:rPr lang="sk-SK" sz="2000" b="1" dirty="0" smtClean="0">
                <a:solidFill>
                  <a:schemeClr val="bg1"/>
                </a:solidFill>
              </a:rPr>
              <a:t>MEČIAR</a:t>
            </a:r>
            <a:endParaRPr lang="sk-SK" sz="2000" b="1" dirty="0">
              <a:solidFill>
                <a:schemeClr val="bg1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2649436" y="4721187"/>
            <a:ext cx="1103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>
                <a:solidFill>
                  <a:schemeClr val="bg1"/>
                </a:solidFill>
              </a:rPr>
              <a:t>KAROL </a:t>
            </a:r>
          </a:p>
          <a:p>
            <a:r>
              <a:rPr lang="sk-SK" sz="2000" b="1" dirty="0" smtClean="0">
                <a:solidFill>
                  <a:schemeClr val="bg1"/>
                </a:solidFill>
              </a:rPr>
              <a:t>GÖRNER</a:t>
            </a:r>
            <a:endParaRPr lang="sk-SK" sz="2000" b="1" dirty="0">
              <a:solidFill>
                <a:schemeClr val="bg1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4038210" y="5271736"/>
            <a:ext cx="1151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>
                <a:solidFill>
                  <a:schemeClr val="bg1"/>
                </a:solidFill>
              </a:rPr>
              <a:t>VIERA </a:t>
            </a:r>
          </a:p>
          <a:p>
            <a:r>
              <a:rPr lang="sk-SK" sz="2000" b="1" dirty="0" smtClean="0">
                <a:solidFill>
                  <a:schemeClr val="bg1"/>
                </a:solidFill>
              </a:rPr>
              <a:t>JOKLOVÁ</a:t>
            </a:r>
            <a:endParaRPr lang="sk-SK" sz="2000" b="1" dirty="0">
              <a:solidFill>
                <a:schemeClr val="bg1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4874871" y="4721187"/>
            <a:ext cx="1290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>
                <a:solidFill>
                  <a:schemeClr val="bg1"/>
                </a:solidFill>
              </a:rPr>
              <a:t>BOHUMIL </a:t>
            </a:r>
          </a:p>
          <a:p>
            <a:r>
              <a:rPr lang="sk-SK" sz="2000" b="1" dirty="0" smtClean="0">
                <a:solidFill>
                  <a:schemeClr val="bg1"/>
                </a:solidFill>
              </a:rPr>
              <a:t>KOVÁČ</a:t>
            </a:r>
            <a:endParaRPr lang="sk-SK" sz="2000" b="1" dirty="0">
              <a:solidFill>
                <a:schemeClr val="bg1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6026681" y="4311790"/>
            <a:ext cx="1640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>
                <a:solidFill>
                  <a:schemeClr val="bg1"/>
                </a:solidFill>
              </a:rPr>
              <a:t>KATARÍNA </a:t>
            </a:r>
          </a:p>
          <a:p>
            <a:r>
              <a:rPr lang="sk-SK" sz="2000" b="1" dirty="0" smtClean="0">
                <a:solidFill>
                  <a:schemeClr val="bg1"/>
                </a:solidFill>
              </a:rPr>
              <a:t>KRISTIÁNOVÁ</a:t>
            </a:r>
            <a:endParaRPr lang="sk-SK" sz="2000" b="1" dirty="0">
              <a:solidFill>
                <a:schemeClr val="bg1"/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7394689" y="4917793"/>
            <a:ext cx="1579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>
                <a:solidFill>
                  <a:schemeClr val="bg1"/>
                </a:solidFill>
              </a:rPr>
              <a:t>LUCIA </a:t>
            </a:r>
          </a:p>
          <a:p>
            <a:r>
              <a:rPr lang="sk-SK" sz="2000" b="1" dirty="0" smtClean="0">
                <a:solidFill>
                  <a:schemeClr val="bg1"/>
                </a:solidFill>
              </a:rPr>
              <a:t>ŠTEFANCOVÁ</a:t>
            </a:r>
            <a:endParaRPr lang="sk-SK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6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763804"/>
            <a:ext cx="7772400" cy="981074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Rozvoj vnútorného mesta Bratislavy</a:t>
            </a:r>
            <a:endParaRPr lang="sk-SK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/>
          <a:srcRect l="5311" t="20683" r="5313" b="7886"/>
          <a:stretch/>
        </p:blipFill>
        <p:spPr>
          <a:xfrm>
            <a:off x="0" y="2171700"/>
            <a:ext cx="9144000" cy="41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1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3" y="6250610"/>
            <a:ext cx="1647825" cy="60739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75"/>
            <a:ext cx="5067300" cy="380047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6410"/>
            <a:ext cx="5067300" cy="2846134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5460642" y="159467"/>
            <a:ext cx="32861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effectLst/>
              </a:rPr>
              <a:t>Zadanie je vhodné pre predmety: </a:t>
            </a:r>
          </a:p>
          <a:p>
            <a:pPr algn="just"/>
            <a:endParaRPr lang="sk-SK" b="1" dirty="0" smtClean="0">
              <a:effectLst/>
            </a:endParaRPr>
          </a:p>
          <a:p>
            <a:pPr algn="just"/>
            <a:r>
              <a:rPr lang="sk-SK" b="1" dirty="0" smtClean="0">
                <a:effectLst/>
              </a:rPr>
              <a:t>4. ročník: AT VII - Urbanizmus, Krajina, Obytné a Občianske budovy, Ekologická architektúra a následné prehĺbenie v Bc. práci A/U</a:t>
            </a:r>
          </a:p>
          <a:p>
            <a:pPr algn="just"/>
            <a:endParaRPr lang="sk-SK" b="1" dirty="0" smtClean="0">
              <a:effectLst/>
            </a:endParaRPr>
          </a:p>
          <a:p>
            <a:pPr algn="just"/>
            <a:r>
              <a:rPr lang="sk-SK" b="1" dirty="0" smtClean="0">
                <a:effectLst/>
              </a:rPr>
              <a:t>5. ročník: AT I - Urbanizmus</a:t>
            </a:r>
          </a:p>
          <a:p>
            <a:pPr algn="just"/>
            <a:endParaRPr lang="sk-SK" b="1" dirty="0" smtClean="0">
              <a:effectLst/>
            </a:endParaRPr>
          </a:p>
          <a:p>
            <a:pPr algn="just"/>
            <a:r>
              <a:rPr lang="sk-SK" b="1" dirty="0" smtClean="0">
                <a:effectLst/>
              </a:rPr>
              <a:t>6. ročník: AT III - A/U a následné prehĺbenie v diplomovej práci A/U</a:t>
            </a:r>
          </a:p>
          <a:p>
            <a:endParaRPr lang="sk-SK" dirty="0"/>
          </a:p>
        </p:txBody>
      </p:sp>
      <p:pic>
        <p:nvPicPr>
          <p:cNvPr id="9" name="Obrázok 8" descr="P10903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6249" y="4047187"/>
            <a:ext cx="3747752" cy="2810814"/>
          </a:xfrm>
          <a:prstGeom prst="rect">
            <a:avLst/>
          </a:prstGeom>
        </p:spPr>
      </p:pic>
      <p:sp>
        <p:nvSpPr>
          <p:cNvPr id="10" name="AutoShape 8" descr="Výsledok vyhľadávania obrázkov pre dopyt yit slovakia"/>
          <p:cNvSpPr>
            <a:spLocks noChangeAspect="1" noChangeArrowheads="1"/>
          </p:cNvSpPr>
          <p:nvPr/>
        </p:nvSpPr>
        <p:spPr bwMode="auto">
          <a:xfrm>
            <a:off x="155575" y="-77628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2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47" y="6250610"/>
            <a:ext cx="1647825" cy="607390"/>
          </a:xfrm>
          <a:prstGeom prst="rect">
            <a:avLst/>
          </a:prstGeom>
        </p:spPr>
      </p:pic>
      <p:sp>
        <p:nvSpPr>
          <p:cNvPr id="20" name="Nadpis 1"/>
          <p:cNvSpPr>
            <a:spLocks noGrp="1"/>
          </p:cNvSpPr>
          <p:nvPr>
            <p:ph type="ctrTitle"/>
          </p:nvPr>
        </p:nvSpPr>
        <p:spPr>
          <a:xfrm>
            <a:off x="1558344" y="158113"/>
            <a:ext cx="9027441" cy="1765307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sk-SK" sz="4800" b="1" dirty="0" smtClean="0">
                <a:solidFill>
                  <a:srgbClr val="FF0000"/>
                </a:solidFill>
                <a:latin typeface="+mn-lt"/>
              </a:rPr>
              <a:t>Manuálne techniky </a:t>
            </a:r>
            <a:r>
              <a:rPr lang="sk-SK" sz="4800" b="1" dirty="0" smtClean="0">
                <a:latin typeface="+mn-lt"/>
              </a:rPr>
              <a:t/>
            </a:r>
            <a:br>
              <a:rPr lang="sk-SK" sz="4800" b="1" dirty="0" smtClean="0">
                <a:latin typeface="+mn-lt"/>
              </a:rPr>
            </a:br>
            <a:r>
              <a:rPr lang="sk-SK" sz="4800" dirty="0" smtClean="0">
                <a:latin typeface="+mn-lt"/>
              </a:rPr>
              <a:t>a</a:t>
            </a:r>
            <a:br>
              <a:rPr lang="sk-SK" sz="4800" dirty="0" smtClean="0">
                <a:latin typeface="+mn-lt"/>
              </a:rPr>
            </a:br>
            <a:r>
              <a:rPr lang="sk-SK" sz="4800" dirty="0" smtClean="0">
                <a:latin typeface="+mn-lt"/>
              </a:rPr>
              <a:t> digitálne technológie </a:t>
            </a:r>
            <a:r>
              <a:rPr lang="sk-SK" dirty="0" smtClean="0">
                <a:latin typeface="+mn-lt"/>
              </a:rPr>
              <a:t/>
            </a:r>
            <a:br>
              <a:rPr lang="sk-SK" dirty="0" smtClean="0">
                <a:latin typeface="+mn-lt"/>
              </a:rPr>
            </a:br>
            <a:r>
              <a:rPr lang="sk-SK" sz="2400" dirty="0" smtClean="0">
                <a:latin typeface="+mn-lt"/>
              </a:rPr>
              <a:t>(model , škica, kresba...)</a:t>
            </a:r>
            <a:endParaRPr lang="sk-SK" sz="2400" dirty="0">
              <a:latin typeface="+mn-lt"/>
            </a:endParaRPr>
          </a:p>
        </p:txBody>
      </p:sp>
      <p:pic>
        <p:nvPicPr>
          <p:cNvPr id="9" name="Obrázok 8" descr="m.baculakova, h.arvaiova, snina 2008, ved BK.jpg"/>
          <p:cNvPicPr>
            <a:picLocks noChangeAspect="1"/>
          </p:cNvPicPr>
          <p:nvPr/>
        </p:nvPicPr>
        <p:blipFill rotWithShape="1">
          <a:blip r:embed="rId3" cstate="print"/>
          <a:srcRect t="1970"/>
          <a:stretch/>
        </p:blipFill>
        <p:spPr>
          <a:xfrm>
            <a:off x="3176588" y="1981062"/>
            <a:ext cx="3076575" cy="3015941"/>
          </a:xfrm>
          <a:prstGeom prst="rect">
            <a:avLst/>
          </a:prstGeom>
        </p:spPr>
      </p:pic>
      <p:pic>
        <p:nvPicPr>
          <p:cNvPr id="10" name="Obrázok 9" descr="BK7A01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44711"/>
            <a:ext cx="3359775" cy="2239850"/>
          </a:xfrm>
          <a:prstGeom prst="rect">
            <a:avLst/>
          </a:prstGeom>
        </p:spPr>
      </p:pic>
      <p:pic>
        <p:nvPicPr>
          <p:cNvPr id="14" name="Obrázok 13" descr="I.Hitkova, J.Hutkova 2002.3 vp BK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4198513"/>
            <a:ext cx="6191756" cy="2659486"/>
          </a:xfrm>
          <a:prstGeom prst="rect">
            <a:avLst/>
          </a:prstGeom>
        </p:spPr>
      </p:pic>
      <p:pic>
        <p:nvPicPr>
          <p:cNvPr id="15" name="Obrázok 14" descr="kresby (3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53399" y="4198219"/>
            <a:ext cx="2166614" cy="2659781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293" y="1980387"/>
            <a:ext cx="3214707" cy="221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ok 17" descr="HRUSKA_SNG.A_375-4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3335628" cy="19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71211" cy="207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1769999"/>
            <a:ext cx="2871211" cy="193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Users\joklova\Data\_VK\Vertikal\Petrakov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2" b="24808"/>
          <a:stretch/>
        </p:blipFill>
        <p:spPr bwMode="auto">
          <a:xfrm>
            <a:off x="-16999" y="3635582"/>
            <a:ext cx="9160999" cy="359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sp>
        <p:nvSpPr>
          <p:cNvPr id="20" name="Nadpis 1"/>
          <p:cNvSpPr>
            <a:spLocks noGrp="1"/>
          </p:cNvSpPr>
          <p:nvPr>
            <p:ph type="ctrTitle"/>
          </p:nvPr>
        </p:nvSpPr>
        <p:spPr>
          <a:xfrm>
            <a:off x="1532586" y="837127"/>
            <a:ext cx="9027441" cy="1765307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sk-SK" sz="4000" dirty="0" smtClean="0">
                <a:latin typeface="+mn-lt"/>
              </a:rPr>
              <a:t>Manuálne techniky </a:t>
            </a:r>
            <a:br>
              <a:rPr lang="sk-SK" sz="4000" dirty="0" smtClean="0">
                <a:latin typeface="+mn-lt"/>
              </a:rPr>
            </a:br>
            <a:r>
              <a:rPr lang="sk-SK" sz="4000" dirty="0" smtClean="0">
                <a:latin typeface="+mn-lt"/>
              </a:rPr>
              <a:t>a</a:t>
            </a:r>
            <a:r>
              <a:rPr lang="sk-SK" sz="4000" b="1" dirty="0" smtClean="0">
                <a:latin typeface="+mn-lt"/>
              </a:rPr>
              <a:t/>
            </a:r>
            <a:br>
              <a:rPr lang="sk-SK" sz="4000" b="1" dirty="0" smtClean="0">
                <a:latin typeface="+mn-lt"/>
              </a:rPr>
            </a:br>
            <a:r>
              <a:rPr lang="sk-SK" sz="4000" b="1" dirty="0" smtClean="0">
                <a:latin typeface="+mn-lt"/>
              </a:rPr>
              <a:t> </a:t>
            </a:r>
            <a:r>
              <a:rPr lang="sk-SK" sz="4000" b="1" dirty="0" smtClean="0">
                <a:solidFill>
                  <a:srgbClr val="FF0000"/>
                </a:solidFill>
                <a:latin typeface="+mn-lt"/>
              </a:rPr>
              <a:t>digitálne technológie </a:t>
            </a:r>
            <a:r>
              <a:rPr lang="sk-SK" sz="4000" b="1" dirty="0" smtClean="0">
                <a:latin typeface="+mn-lt"/>
              </a:rPr>
              <a:t/>
            </a:r>
            <a:br>
              <a:rPr lang="sk-SK" sz="4000" b="1" dirty="0" smtClean="0">
                <a:latin typeface="+mn-lt"/>
              </a:rPr>
            </a:br>
            <a:r>
              <a:rPr lang="sk-SK" sz="2400" dirty="0" smtClean="0">
                <a:latin typeface="+mn-lt"/>
              </a:rPr>
              <a:t>(BIM, GIS, 3D model a tlač)</a:t>
            </a:r>
            <a:endParaRPr lang="sk-SK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59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pic>
        <p:nvPicPr>
          <p:cNvPr id="10" name="Picture 7" descr="GROUP 5 PDF1"/>
          <p:cNvPicPr>
            <a:picLocks noChangeAspect="1" noChangeArrowheads="1"/>
          </p:cNvPicPr>
          <p:nvPr/>
        </p:nvPicPr>
        <p:blipFill rotWithShape="1">
          <a:blip r:embed="rId4" cstate="print"/>
          <a:srcRect t="1" r="4935" b="53695"/>
          <a:stretch/>
        </p:blipFill>
        <p:spPr bwMode="auto">
          <a:xfrm>
            <a:off x="5802116" y="1275476"/>
            <a:ext cx="3341884" cy="232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639151"/>
              </p:ext>
            </p:extLst>
          </p:nvPr>
        </p:nvGraphicFramePr>
        <p:xfrm>
          <a:off x="-1042" y="1669855"/>
          <a:ext cx="2546647" cy="191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Document" r:id="rId6" imgW="8154538" imgH="6144483" progId="Word.Document.8">
                  <p:embed/>
                </p:oleObj>
              </mc:Choice>
              <mc:Fallback>
                <p:oleObj name="Document" r:id="rId6" imgW="8154538" imgH="6144483" progId="Word.Document.8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42" y="1669855"/>
                        <a:ext cx="2546647" cy="191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0" descr="M505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6743" y="1275476"/>
            <a:ext cx="3094235" cy="232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ok 17"/>
          <p:cNvPicPr/>
          <p:nvPr/>
        </p:nvPicPr>
        <p:blipFill rotWithShape="1">
          <a:blip r:embed="rId9" cstate="print"/>
          <a:srcRect l="30420" t="37733" r="47156" b="53222"/>
          <a:stretch/>
        </p:blipFill>
        <p:spPr bwMode="auto">
          <a:xfrm>
            <a:off x="-1041" y="1275952"/>
            <a:ext cx="2546647" cy="715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6"/>
          <a:stretch/>
        </p:blipFill>
        <p:spPr>
          <a:xfrm>
            <a:off x="-1042" y="3751606"/>
            <a:ext cx="3593549" cy="2367550"/>
          </a:xfrm>
          <a:prstGeom prst="rect">
            <a:avLst/>
          </a:prstGeom>
        </p:spPr>
      </p:pic>
      <p:sp>
        <p:nvSpPr>
          <p:cNvPr id="20" name="Nadpis 1"/>
          <p:cNvSpPr>
            <a:spLocks noGrp="1"/>
          </p:cNvSpPr>
          <p:nvPr>
            <p:ph type="ctrTitle"/>
          </p:nvPr>
        </p:nvSpPr>
        <p:spPr>
          <a:xfrm>
            <a:off x="0" y="140228"/>
            <a:ext cx="9027441" cy="981074"/>
          </a:xfrm>
        </p:spPr>
        <p:txBody>
          <a:bodyPr>
            <a:noAutofit/>
          </a:bodyPr>
          <a:lstStyle/>
          <a:p>
            <a:r>
              <a:rPr lang="sk-SK" b="1" dirty="0" smtClean="0"/>
              <a:t>Medzinárodná spolupráca</a:t>
            </a:r>
            <a:endParaRPr lang="sk-SK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3756575" y="3751606"/>
            <a:ext cx="527086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prof. </a:t>
            </a:r>
            <a:r>
              <a:rPr lang="sk-SK" b="1" dirty="0" err="1" smtClean="0"/>
              <a:t>Leandro</a:t>
            </a:r>
            <a:r>
              <a:rPr lang="sk-SK" b="1" dirty="0" smtClean="0"/>
              <a:t> </a:t>
            </a:r>
            <a:r>
              <a:rPr lang="sk-SK" b="1" dirty="0" err="1" smtClean="0"/>
              <a:t>Madrazo</a:t>
            </a:r>
            <a:r>
              <a:rPr lang="sk-SK" b="1" dirty="0" smtClean="0"/>
              <a:t>, URL La </a:t>
            </a:r>
            <a:r>
              <a:rPr lang="sk-SK" b="1" dirty="0" err="1" smtClean="0"/>
              <a:t>Salle</a:t>
            </a:r>
            <a:r>
              <a:rPr lang="sk-SK" b="1" dirty="0" smtClean="0"/>
              <a:t> Barcelona </a:t>
            </a:r>
          </a:p>
          <a:p>
            <a:r>
              <a:rPr lang="sk-SK" b="1" dirty="0" smtClean="0"/>
              <a:t>Téma: „MAPPING PLACES - LINKING CITIES“</a:t>
            </a:r>
          </a:p>
          <a:p>
            <a:endParaRPr lang="sk-SK" sz="800" b="1" dirty="0" smtClean="0"/>
          </a:p>
          <a:p>
            <a:r>
              <a:rPr lang="sk-SK" b="1" dirty="0" smtClean="0"/>
              <a:t>prof. </a:t>
            </a:r>
            <a:r>
              <a:rPr lang="sk-SK" b="1" dirty="0" err="1" smtClean="0"/>
              <a:t>Elina</a:t>
            </a:r>
            <a:r>
              <a:rPr lang="sk-SK" b="1" dirty="0" smtClean="0"/>
              <a:t> </a:t>
            </a:r>
            <a:r>
              <a:rPr lang="sk-SK" b="1" dirty="0" err="1" smtClean="0"/>
              <a:t>Krasilnikova</a:t>
            </a:r>
            <a:r>
              <a:rPr lang="sk-SK" b="1" dirty="0" smtClean="0"/>
              <a:t>, VSUACE Volgograd</a:t>
            </a:r>
          </a:p>
          <a:p>
            <a:r>
              <a:rPr lang="sk-SK" b="1" dirty="0" smtClean="0"/>
              <a:t>doc. </a:t>
            </a:r>
            <a:r>
              <a:rPr lang="sk-SK" b="1" dirty="0" err="1" smtClean="0"/>
              <a:t>Ing.arch</a:t>
            </a:r>
            <a:r>
              <a:rPr lang="sk-SK" b="1" dirty="0" smtClean="0"/>
              <a:t>. Karel </a:t>
            </a:r>
            <a:r>
              <a:rPr lang="sk-SK" b="1" dirty="0" err="1" smtClean="0"/>
              <a:t>Havliš</a:t>
            </a:r>
            <a:r>
              <a:rPr lang="sk-SK" b="1" dirty="0" smtClean="0"/>
              <a:t>, FA VUT Brno </a:t>
            </a:r>
          </a:p>
          <a:p>
            <a:r>
              <a:rPr lang="sk-SK" b="1" dirty="0" err="1" smtClean="0"/>
              <a:t>Assoc</a:t>
            </a:r>
            <a:r>
              <a:rPr lang="sk-SK" b="1" dirty="0" smtClean="0"/>
              <a:t>. prof. </a:t>
            </a:r>
            <a:r>
              <a:rPr lang="sk-SK" b="1" dirty="0" err="1" smtClean="0"/>
              <a:t>Melinda</a:t>
            </a:r>
            <a:r>
              <a:rPr lang="sk-SK" b="1" dirty="0" smtClean="0"/>
              <a:t> </a:t>
            </a:r>
            <a:r>
              <a:rPr lang="sk-SK" b="1" dirty="0" err="1" smtClean="0"/>
              <a:t>Benkö</a:t>
            </a:r>
            <a:r>
              <a:rPr lang="sk-SK" b="1" dirty="0" smtClean="0"/>
              <a:t>, BME </a:t>
            </a:r>
            <a:r>
              <a:rPr lang="sk-SK" b="1" dirty="0" err="1" smtClean="0"/>
              <a:t>Budapest</a:t>
            </a:r>
            <a:endParaRPr lang="sk-SK" b="1" dirty="0"/>
          </a:p>
          <a:p>
            <a:r>
              <a:rPr lang="sk-SK" b="1" dirty="0" err="1" smtClean="0"/>
              <a:t>Assoc</a:t>
            </a:r>
            <a:r>
              <a:rPr lang="sk-SK" b="1" dirty="0" smtClean="0"/>
              <a:t>. prof. </a:t>
            </a:r>
            <a:r>
              <a:rPr lang="sk-SK" b="1" dirty="0" err="1" smtClean="0"/>
              <a:t>Aleksandra</a:t>
            </a:r>
            <a:r>
              <a:rPr lang="sk-SK" b="1" dirty="0" smtClean="0"/>
              <a:t> </a:t>
            </a:r>
            <a:r>
              <a:rPr lang="sk-SK" b="1" dirty="0" err="1" smtClean="0"/>
              <a:t>Djukic</a:t>
            </a:r>
            <a:r>
              <a:rPr lang="sk-SK" b="1" dirty="0" smtClean="0"/>
              <a:t>, </a:t>
            </a:r>
            <a:r>
              <a:rPr lang="sk-SK" b="1" dirty="0" err="1" smtClean="0"/>
              <a:t>University</a:t>
            </a:r>
            <a:r>
              <a:rPr lang="sk-SK" b="1" dirty="0" smtClean="0"/>
              <a:t> of </a:t>
            </a:r>
            <a:r>
              <a:rPr lang="sk-SK" b="1" dirty="0" err="1" smtClean="0"/>
              <a:t>Belgrade</a:t>
            </a:r>
            <a:endParaRPr lang="sk-SK" b="1" dirty="0"/>
          </a:p>
          <a:p>
            <a:r>
              <a:rPr lang="sk-SK" b="1" dirty="0" err="1" smtClean="0"/>
              <a:t>dr</a:t>
            </a:r>
            <a:r>
              <a:rPr lang="sk-SK" b="1" dirty="0" smtClean="0"/>
              <a:t> hab. </a:t>
            </a:r>
            <a:r>
              <a:rPr lang="sk-SK" b="1" dirty="0" err="1" smtClean="0"/>
              <a:t>inż</a:t>
            </a:r>
            <a:r>
              <a:rPr lang="sk-SK" b="1" dirty="0" smtClean="0"/>
              <a:t>. </a:t>
            </a:r>
            <a:r>
              <a:rPr lang="sk-SK" b="1" dirty="0" err="1" smtClean="0"/>
              <a:t>Agnieszka</a:t>
            </a:r>
            <a:r>
              <a:rPr lang="sk-SK" b="1" dirty="0" smtClean="0"/>
              <a:t> </a:t>
            </a:r>
            <a:r>
              <a:rPr lang="sk-SK" b="1" dirty="0" err="1" smtClean="0"/>
              <a:t>Jaszczak</a:t>
            </a:r>
            <a:r>
              <a:rPr lang="sk-SK" b="1" dirty="0" smtClean="0"/>
              <a:t>, UWM </a:t>
            </a:r>
            <a:r>
              <a:rPr lang="sk-SK" b="1" dirty="0" err="1" smtClean="0"/>
              <a:t>Olsztyn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31929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sp>
        <p:nvSpPr>
          <p:cNvPr id="20" name="Nadpis 1"/>
          <p:cNvSpPr>
            <a:spLocks noGrp="1"/>
          </p:cNvSpPr>
          <p:nvPr>
            <p:ph type="ctrTitle"/>
          </p:nvPr>
        </p:nvSpPr>
        <p:spPr>
          <a:xfrm>
            <a:off x="0" y="283336"/>
            <a:ext cx="9027441" cy="1765307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sk-SK" sz="4000" b="1" dirty="0" smtClean="0">
                <a:latin typeface="+mn-lt"/>
              </a:rPr>
              <a:t>ŽIVOT </a:t>
            </a:r>
            <a:br>
              <a:rPr lang="sk-SK" sz="4000" b="1" dirty="0" smtClean="0">
                <a:latin typeface="+mn-lt"/>
              </a:rPr>
            </a:br>
            <a:r>
              <a:rPr lang="sk-SK" sz="4000" b="1" dirty="0" smtClean="0">
                <a:latin typeface="+mn-lt"/>
              </a:rPr>
              <a:t>v </a:t>
            </a:r>
            <a:br>
              <a:rPr lang="sk-SK" sz="4000" b="1" dirty="0" smtClean="0">
                <a:latin typeface="+mn-lt"/>
              </a:rPr>
            </a:br>
            <a:r>
              <a:rPr lang="sk-SK" sz="4000" b="1" dirty="0" smtClean="0">
                <a:latin typeface="+mn-lt"/>
              </a:rPr>
              <a:t>ateliéri </a:t>
            </a:r>
            <a:r>
              <a:rPr lang="sk-SK" sz="4000" b="1" dirty="0" smtClean="0">
                <a:solidFill>
                  <a:srgbClr val="FF0000"/>
                </a:solidFill>
                <a:latin typeface="+mn-lt"/>
              </a:rPr>
              <a:t>G 231</a:t>
            </a:r>
            <a:r>
              <a:rPr lang="sk-SK" sz="4000" b="1" dirty="0" smtClean="0">
                <a:latin typeface="+mn-lt"/>
              </a:rPr>
              <a:t/>
            </a:r>
            <a:br>
              <a:rPr lang="sk-SK" sz="4000" b="1" dirty="0" smtClean="0">
                <a:latin typeface="+mn-lt"/>
              </a:rPr>
            </a:br>
            <a:endParaRPr lang="sk-SK" sz="2400" dirty="0">
              <a:latin typeface="+mn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55076" y="1674254"/>
            <a:ext cx="7698390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chemeClr val="accent6">
                    <a:lumMod val="75000"/>
                  </a:schemeClr>
                </a:solidFill>
              </a:rPr>
              <a:t>diskusie na rôzne odborné, kultúrne  a  spoločenské témy</a:t>
            </a:r>
          </a:p>
          <a:p>
            <a:pPr algn="ctr"/>
            <a:endParaRPr lang="sk-SK" sz="1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sk-SK" sz="2400" b="1" dirty="0" smtClean="0">
                <a:solidFill>
                  <a:schemeClr val="accent6">
                    <a:lumMod val="75000"/>
                  </a:schemeClr>
                </a:solidFill>
              </a:rPr>
              <a:t>prednášky hostí z praxe </a:t>
            </a:r>
          </a:p>
          <a:p>
            <a:pPr algn="ctr"/>
            <a:endParaRPr lang="sk-SK" sz="3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sk-SK" sz="2400" b="1" dirty="0" smtClean="0">
                <a:solidFill>
                  <a:schemeClr val="accent6">
                    <a:lumMod val="75000"/>
                  </a:schemeClr>
                </a:solidFill>
              </a:rPr>
              <a:t>k aktuálnym úlohám a trendom v architektúre a urbanizme</a:t>
            </a:r>
          </a:p>
          <a:p>
            <a:pPr algn="ctr"/>
            <a:endParaRPr lang="sk-SK" sz="1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sk-SK" sz="2400" b="1" dirty="0" smtClean="0">
                <a:solidFill>
                  <a:schemeClr val="accent6">
                    <a:lumMod val="75000"/>
                  </a:schemeClr>
                </a:solidFill>
              </a:rPr>
              <a:t>hudobný </a:t>
            </a:r>
            <a:r>
              <a:rPr lang="sk-SK" sz="2400" b="1" dirty="0" err="1" smtClean="0">
                <a:solidFill>
                  <a:schemeClr val="accent6">
                    <a:lumMod val="75000"/>
                  </a:schemeClr>
                </a:solidFill>
              </a:rPr>
              <a:t>podmaz</a:t>
            </a:r>
            <a:r>
              <a:rPr lang="sk-SK" sz="24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sk-SK" sz="2400" dirty="0" err="1" smtClean="0">
                <a:solidFill>
                  <a:schemeClr val="accent6">
                    <a:lumMod val="75000"/>
                  </a:schemeClr>
                </a:solidFill>
              </a:rPr>
              <a:t>vinyl</a:t>
            </a: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...) </a:t>
            </a:r>
            <a:endParaRPr lang="sk-SK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352"/>
            <a:ext cx="9144000" cy="165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2664738" y="79477"/>
            <a:ext cx="385002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dirty="0" smtClean="0"/>
              <a:t>Tešíme sa na vás</a:t>
            </a:r>
          </a:p>
          <a:p>
            <a:pPr algn="ctr"/>
            <a:endParaRPr lang="sk-SK" sz="100" dirty="0" smtClean="0"/>
          </a:p>
          <a:p>
            <a:pPr algn="ctr"/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</a:rPr>
              <a:t>Denne troška urbanizmu</a:t>
            </a:r>
          </a:p>
          <a:p>
            <a:pPr algn="ctr"/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</a:rPr>
              <a:t>nezaškodí organizmu</a:t>
            </a:r>
            <a:endParaRPr lang="sk-SK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33" y="1479860"/>
            <a:ext cx="5947837" cy="393947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005016" y="5589331"/>
            <a:ext cx="8138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0070C0"/>
                </a:solidFill>
              </a:rPr>
              <a:t>kovac.joklova@gmail.com</a:t>
            </a:r>
            <a:r>
              <a:rPr lang="sk-SK" sz="2800" b="1" dirty="0" smtClean="0">
                <a:solidFill>
                  <a:srgbClr val="0070C0"/>
                </a:solidFill>
              </a:rPr>
              <a:t> </a:t>
            </a:r>
            <a:r>
              <a:rPr lang="sk-SK" sz="2800" b="1" dirty="0" smtClean="0">
                <a:solidFill>
                  <a:srgbClr val="FF0000"/>
                </a:solidFill>
              </a:rPr>
              <a:t>   </a:t>
            </a:r>
            <a:r>
              <a:rPr lang="sk-SK" sz="2800" b="1" dirty="0" smtClean="0">
                <a:solidFill>
                  <a:srgbClr val="FF0000"/>
                </a:solidFill>
              </a:rPr>
              <a:t>G -231 streda 13.00</a:t>
            </a: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</a:t>
            </a:r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7831" y="-669701"/>
            <a:ext cx="7772400" cy="2914649"/>
          </a:xfrm>
        </p:spPr>
        <p:txBody>
          <a:bodyPr>
            <a:normAutofit/>
          </a:bodyPr>
          <a:lstStyle/>
          <a:p>
            <a:pPr>
              <a:lnSpc>
                <a:spcPct val="60000"/>
              </a:lnSpc>
            </a:pPr>
            <a:r>
              <a:rPr lang="sk-SK" sz="4000" b="1" dirty="0" smtClean="0">
                <a:solidFill>
                  <a:srgbClr val="FF0000"/>
                </a:solidFill>
              </a:rPr>
              <a:t>OD</a:t>
            </a:r>
            <a:r>
              <a:rPr lang="sk-SK" sz="4900" b="1" dirty="0" smtClean="0"/>
              <a:t> </a:t>
            </a: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>
                <a:solidFill>
                  <a:schemeClr val="accent6">
                    <a:lumMod val="75000"/>
                  </a:schemeClr>
                </a:solidFill>
              </a:rPr>
              <a:t>URBANIZMU</a:t>
            </a:r>
            <a:r>
              <a:rPr lang="sk-SK" b="1" dirty="0" smtClean="0"/>
              <a:t> </a:t>
            </a:r>
            <a:br>
              <a:rPr lang="sk-SK" b="1" dirty="0" smtClean="0"/>
            </a:br>
            <a:r>
              <a:rPr lang="sk-SK" sz="4000" b="1" dirty="0" smtClean="0">
                <a:solidFill>
                  <a:srgbClr val="FF0000"/>
                </a:solidFill>
              </a:rPr>
              <a:t>K </a:t>
            </a: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>
                <a:solidFill>
                  <a:schemeClr val="accent6">
                    <a:lumMod val="75000"/>
                  </a:schemeClr>
                </a:solidFill>
              </a:rPr>
              <a:t>ARCHITEKTÚRE</a:t>
            </a:r>
            <a:endParaRPr lang="sk-SK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pic>
        <p:nvPicPr>
          <p:cNvPr id="6" name="Obrázok 5" descr="1_HRUSKA_studia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1691" y="2138441"/>
            <a:ext cx="1918952" cy="2291041"/>
          </a:xfrm>
          <a:prstGeom prst="rect">
            <a:avLst/>
          </a:prstGeom>
        </p:spPr>
      </p:pic>
      <p:pic>
        <p:nvPicPr>
          <p:cNvPr id="9" name="Obrázok 8" descr="praha (1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7107" y="4417453"/>
            <a:ext cx="2402265" cy="1815922"/>
          </a:xfrm>
          <a:prstGeom prst="rect">
            <a:avLst/>
          </a:prstGeom>
        </p:spPr>
      </p:pic>
      <p:pic>
        <p:nvPicPr>
          <p:cNvPr id="10" name="Obrázok 9" descr="MORAVA (2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400939"/>
            <a:ext cx="2086377" cy="1878370"/>
          </a:xfrm>
          <a:prstGeom prst="rect">
            <a:avLst/>
          </a:prstGeom>
        </p:spPr>
      </p:pic>
      <p:pic>
        <p:nvPicPr>
          <p:cNvPr id="11" name="Obrázok 10" descr="HRUSKA_ALEXY_GAL_mprBA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0463" y="4417453"/>
            <a:ext cx="2525325" cy="184406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534" y="4400939"/>
            <a:ext cx="2122709" cy="1879988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0" y="6319117"/>
            <a:ext cx="1691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/>
              <a:t>portrét EH : Lucia Štefancová</a:t>
            </a:r>
            <a:endParaRPr lang="sk-SK" sz="1000" dirty="0"/>
          </a:p>
        </p:txBody>
      </p:sp>
    </p:spTree>
    <p:extLst>
      <p:ext uri="{BB962C8B-B14F-4D97-AF65-F5344CB8AC3E}">
        <p14:creationId xmlns:p14="http://schemas.microsoft.com/office/powerpoint/2010/main" val="2278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799" y="0"/>
            <a:ext cx="7772400" cy="1066799"/>
          </a:xfrm>
        </p:spPr>
        <p:txBody>
          <a:bodyPr>
            <a:normAutofit/>
          </a:bodyPr>
          <a:lstStyle/>
          <a:p>
            <a:r>
              <a:rPr lang="sk-SK" b="1" dirty="0" smtClean="0"/>
              <a:t>ZADANIA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b="1" dirty="0"/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48" y="2146374"/>
            <a:ext cx="2888652" cy="266797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20" y="2146377"/>
            <a:ext cx="2904687" cy="266797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376"/>
            <a:ext cx="2881679" cy="2667977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721208" y="1065239"/>
            <a:ext cx="590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accent6">
                    <a:lumMod val="75000"/>
                  </a:schemeClr>
                </a:solidFill>
              </a:rPr>
              <a:t>Pripravili sme pre vás 3 + </a:t>
            </a:r>
            <a:r>
              <a:rPr lang="sk-SK" sz="3200" b="1" dirty="0" smtClean="0">
                <a:solidFill>
                  <a:srgbClr val="FF0000"/>
                </a:solidFill>
              </a:rPr>
              <a:t>1</a:t>
            </a:r>
            <a:r>
              <a:rPr lang="sk-SK" sz="3200" b="1" dirty="0" smtClean="0">
                <a:solidFill>
                  <a:schemeClr val="accent6">
                    <a:lumMod val="75000"/>
                  </a:schemeClr>
                </a:solidFill>
              </a:rPr>
              <a:t> zadaní </a:t>
            </a:r>
            <a:endParaRPr lang="sk-SK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0" y="4842456"/>
            <a:ext cx="6782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</a:rPr>
              <a:t>1                                   2                                     3</a:t>
            </a:r>
            <a:endParaRPr lang="sk-SK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441" y="4825355"/>
            <a:ext cx="566559" cy="557421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34" y="4830229"/>
            <a:ext cx="542772" cy="542772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148" y="4815580"/>
            <a:ext cx="566559" cy="55742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4" y="4832225"/>
            <a:ext cx="475105" cy="533451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r="1908" b="82977"/>
          <a:stretch/>
        </p:blipFill>
        <p:spPr>
          <a:xfrm>
            <a:off x="3081020" y="5352766"/>
            <a:ext cx="2904687" cy="38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9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19" y="4075271"/>
            <a:ext cx="2967681" cy="222576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5859"/>
            <a:ext cx="3052761" cy="203517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61" y="3944786"/>
            <a:ext cx="3123558" cy="2342668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747328"/>
            <a:ext cx="7772400" cy="981074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Udržateľný koncept pre tradičné Vavrišovo</a:t>
            </a:r>
            <a:endParaRPr lang="sk-SK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7"/>
          <a:stretch/>
        </p:blipFill>
        <p:spPr>
          <a:xfrm>
            <a:off x="0" y="2000251"/>
            <a:ext cx="9144000" cy="228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9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0"/>
            <a:ext cx="88773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sk-SK" b="1" dirty="0" smtClean="0">
                <a:effectLst/>
              </a:rPr>
              <a:t>Zadanie je vhodné pre predmety: </a:t>
            </a:r>
          </a:p>
          <a:p>
            <a:pPr algn="just"/>
            <a:r>
              <a:rPr lang="sk-SK" b="1" dirty="0" smtClean="0">
                <a:solidFill>
                  <a:srgbClr val="0070C0"/>
                </a:solidFill>
                <a:effectLst/>
              </a:rPr>
              <a:t>4.ročník</a:t>
            </a:r>
            <a:r>
              <a:rPr lang="sk-SK" b="1" dirty="0" smtClean="0">
                <a:effectLst/>
              </a:rPr>
              <a:t>: AT VII - Urbanizmus, Krajina, Obnova pamiatok, Obytné budovy, Interiér, Ekologická architektúra a </a:t>
            </a:r>
            <a:r>
              <a:rPr lang="sk-SK" b="1" u="sng" dirty="0" smtClean="0">
                <a:effectLst/>
              </a:rPr>
              <a:t>následné prehĺbenie v Bc. práci </a:t>
            </a:r>
            <a:r>
              <a:rPr lang="sk-SK" b="1" dirty="0" smtClean="0">
                <a:effectLst/>
              </a:rPr>
              <a:t>A/U</a:t>
            </a:r>
          </a:p>
          <a:p>
            <a:pPr algn="just"/>
            <a:r>
              <a:rPr lang="sk-SK" b="1" dirty="0" smtClean="0">
                <a:solidFill>
                  <a:srgbClr val="0070C0"/>
                </a:solidFill>
                <a:effectLst/>
              </a:rPr>
              <a:t>5. ročník</a:t>
            </a:r>
            <a:r>
              <a:rPr lang="sk-SK" b="1" dirty="0" smtClean="0">
                <a:effectLst/>
              </a:rPr>
              <a:t>: AT I –  ZS Urbanizmus sídlo a jeho okolie LS súbor vybrané objekty</a:t>
            </a:r>
          </a:p>
          <a:p>
            <a:pPr algn="just"/>
            <a:r>
              <a:rPr lang="sk-SK" b="1" dirty="0" smtClean="0">
                <a:solidFill>
                  <a:srgbClr val="0070C0"/>
                </a:solidFill>
                <a:effectLst/>
              </a:rPr>
              <a:t>6. ročník</a:t>
            </a:r>
            <a:r>
              <a:rPr lang="sk-SK" b="1" dirty="0" smtClean="0">
                <a:effectLst/>
              </a:rPr>
              <a:t>: AT III – ZS A/U a následné prehĺbenie v diplomovej práci </a:t>
            </a:r>
            <a:r>
              <a:rPr lang="sk-SK" b="1" dirty="0" smtClean="0">
                <a:solidFill>
                  <a:srgbClr val="FF0000"/>
                </a:solidFill>
                <a:effectLst/>
              </a:rPr>
              <a:t>A </a:t>
            </a:r>
            <a:r>
              <a:rPr lang="sk-SK" b="1" dirty="0" smtClean="0">
                <a:effectLst/>
              </a:rPr>
              <a:t>alebo </a:t>
            </a:r>
            <a:r>
              <a:rPr lang="sk-SK" b="1" dirty="0" smtClean="0">
                <a:solidFill>
                  <a:srgbClr val="00B050"/>
                </a:solidFill>
                <a:effectLst/>
              </a:rPr>
              <a:t>U</a:t>
            </a:r>
          </a:p>
          <a:p>
            <a:endParaRPr lang="sk-SK" dirty="0"/>
          </a:p>
        </p:txBody>
      </p:sp>
      <p:pic>
        <p:nvPicPr>
          <p:cNvPr id="6" name="Obrázok 5" descr="tat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02316"/>
            <a:ext cx="4945487" cy="304159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print"/>
          <a:srcRect l="5833" t="19707" r="2917" b="17147"/>
          <a:stretch/>
        </p:blipFill>
        <p:spPr>
          <a:xfrm>
            <a:off x="0" y="4096439"/>
            <a:ext cx="7094314" cy="2761561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437882" y="1790164"/>
            <a:ext cx="2575774" cy="2253802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vál 10"/>
          <p:cNvSpPr/>
          <p:nvPr/>
        </p:nvSpPr>
        <p:spPr>
          <a:xfrm>
            <a:off x="566670" y="3915178"/>
            <a:ext cx="6143223" cy="2942822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vál 11"/>
          <p:cNvSpPr/>
          <p:nvPr/>
        </p:nvSpPr>
        <p:spPr>
          <a:xfrm>
            <a:off x="3039413" y="4893972"/>
            <a:ext cx="2472744" cy="12492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vál 12"/>
          <p:cNvSpPr/>
          <p:nvPr/>
        </p:nvSpPr>
        <p:spPr>
          <a:xfrm>
            <a:off x="3979572" y="5357611"/>
            <a:ext cx="1262129" cy="515155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BlokTextu 13"/>
          <p:cNvSpPr txBox="1"/>
          <p:nvPr/>
        </p:nvSpPr>
        <p:spPr>
          <a:xfrm>
            <a:off x="-63500" y="1524316"/>
            <a:ext cx="565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MIKROREGIÓN      OBEC     ZÓNA    SÚBOR     OBJEKT  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71" y="1597149"/>
            <a:ext cx="3333704" cy="250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2572"/>
            <a:ext cx="3146629" cy="235997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93" y="3922573"/>
            <a:ext cx="3146628" cy="2359971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22573"/>
            <a:ext cx="3124200" cy="2343150"/>
          </a:xfrm>
          <a:prstGeom prst="rect">
            <a:avLst/>
          </a:prstGeom>
        </p:spPr>
      </p:pic>
      <p:pic>
        <p:nvPicPr>
          <p:cNvPr id="8193" name="Picture 1" descr="E:\obrazky ilustracie k temam\kubincova_2.jpeg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809103" cy="2149564"/>
          </a:xfrm>
          <a:prstGeom prst="rect">
            <a:avLst/>
          </a:prstGeom>
          <a:noFill/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51375" cy="348747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13" y="1856208"/>
            <a:ext cx="2922487" cy="206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8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26047" y="811369"/>
            <a:ext cx="7772400" cy="981074"/>
          </a:xfrm>
        </p:spPr>
        <p:txBody>
          <a:bodyPr>
            <a:normAutofit fontScale="90000"/>
          </a:bodyPr>
          <a:lstStyle/>
          <a:p>
            <a:pPr>
              <a:lnSpc>
                <a:spcPct val="65000"/>
              </a:lnSpc>
            </a:pPr>
            <a:r>
              <a:rPr lang="sk-SK" sz="5300" b="1" dirty="0" smtClean="0"/>
              <a:t>Cezhraničný rozvoj: </a:t>
            </a:r>
            <a:br>
              <a:rPr lang="sk-SK" sz="5300" b="1" dirty="0" smtClean="0"/>
            </a:br>
            <a:r>
              <a:rPr lang="sk-SK" sz="5300" b="1" dirty="0" smtClean="0"/>
              <a:t>Slovensko – Rakúsko</a:t>
            </a: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sz="5300" b="1" dirty="0" smtClean="0"/>
              <a:t>západný rozvoj Bratislavy</a:t>
            </a:r>
            <a:endParaRPr lang="sk-SK" sz="5300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9145"/>
            <a:ext cx="5791200" cy="43434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95"/>
          <a:stretch/>
        </p:blipFill>
        <p:spPr>
          <a:xfrm>
            <a:off x="6264275" y="1936577"/>
            <a:ext cx="2463800" cy="440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5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80934" cy="306070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198"/>
            <a:ext cx="4076700" cy="305752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67" y="0"/>
            <a:ext cx="4080934" cy="3060700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4544786" y="3208198"/>
            <a:ext cx="45992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effectLst/>
              </a:rPr>
              <a:t>Zadanie je vhodné pre predmety: </a:t>
            </a:r>
          </a:p>
          <a:p>
            <a:pPr algn="just"/>
            <a:endParaRPr lang="sk-SK" b="1" dirty="0" smtClean="0">
              <a:effectLst/>
            </a:endParaRPr>
          </a:p>
          <a:p>
            <a:pPr algn="just"/>
            <a:r>
              <a:rPr lang="sk-SK" b="1" dirty="0" smtClean="0">
                <a:effectLst/>
              </a:rPr>
              <a:t>4. ročník: AT VII - Urbanizmus, Krajina, Obytné a Občianske budovy, Ekologická architektúra a následné prehĺbenie v Bc. práci A/U</a:t>
            </a:r>
          </a:p>
          <a:p>
            <a:pPr algn="just"/>
            <a:endParaRPr lang="sk-SK" b="1" dirty="0" smtClean="0">
              <a:effectLst/>
            </a:endParaRPr>
          </a:p>
          <a:p>
            <a:pPr algn="just"/>
            <a:r>
              <a:rPr lang="sk-SK" b="1" dirty="0" smtClean="0">
                <a:effectLst/>
              </a:rPr>
              <a:t>5. ročník: AT I – Urbanizmus</a:t>
            </a:r>
          </a:p>
          <a:p>
            <a:pPr algn="just"/>
            <a:endParaRPr lang="sk-SK" b="1" dirty="0" smtClean="0">
              <a:effectLst/>
            </a:endParaRPr>
          </a:p>
          <a:p>
            <a:pPr algn="just"/>
            <a:r>
              <a:rPr lang="sk-SK" b="1" dirty="0" smtClean="0">
                <a:effectLst/>
              </a:rPr>
              <a:t>6. ročník: AT III - A/U a následné prehĺbenie v diplomovej práci A/U</a:t>
            </a:r>
          </a:p>
          <a:p>
            <a:endParaRPr lang="sk-SK" dirty="0"/>
          </a:p>
        </p:txBody>
      </p:sp>
      <p:grpSp>
        <p:nvGrpSpPr>
          <p:cNvPr id="3" name="Skupina 2"/>
          <p:cNvGrpSpPr/>
          <p:nvPr/>
        </p:nvGrpSpPr>
        <p:grpSpPr>
          <a:xfrm>
            <a:off x="811369" y="592429"/>
            <a:ext cx="2125014" cy="2331075"/>
            <a:chOff x="811369" y="592429"/>
            <a:chExt cx="2125014" cy="2331075"/>
          </a:xfrm>
        </p:grpSpPr>
        <p:cxnSp>
          <p:nvCxnSpPr>
            <p:cNvPr id="12" name="Rovná spojovacia šípka 11"/>
            <p:cNvCxnSpPr/>
            <p:nvPr/>
          </p:nvCxnSpPr>
          <p:spPr>
            <a:xfrm flipH="1">
              <a:off x="811369" y="1416675"/>
              <a:ext cx="1596980" cy="901522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ovná spojovacia šípka 13"/>
            <p:cNvCxnSpPr/>
            <p:nvPr/>
          </p:nvCxnSpPr>
          <p:spPr>
            <a:xfrm>
              <a:off x="1068946" y="875764"/>
              <a:ext cx="1030310" cy="204774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ovná spojovacia šípka 16"/>
            <p:cNvCxnSpPr/>
            <p:nvPr/>
          </p:nvCxnSpPr>
          <p:spPr>
            <a:xfrm flipH="1" flipV="1">
              <a:off x="927281" y="592429"/>
              <a:ext cx="540911" cy="1068946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ovná spojovacia šípka 21"/>
            <p:cNvCxnSpPr/>
            <p:nvPr/>
          </p:nvCxnSpPr>
          <p:spPr>
            <a:xfrm flipV="1">
              <a:off x="1854557" y="1120462"/>
              <a:ext cx="1081826" cy="592427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60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3574"/>
            <a:ext cx="2199503" cy="1675288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-419100" y="6282545"/>
            <a:ext cx="9563100" cy="59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6282546"/>
            <a:ext cx="1647825" cy="607390"/>
          </a:xfrm>
          <a:prstGeom prst="rect">
            <a:avLst/>
          </a:prstGeom>
        </p:spPr>
      </p:pic>
      <p:pic>
        <p:nvPicPr>
          <p:cNvPr id="25602" name="Picture 2" descr="C:\Users\Bohumil\Desktop\TVORBA_BK\BOHUS A&amp;U TVORBA\1_HOTOVE\BA PETRZALKA humanizacia\PETRZALKA AAplus – kó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8660" y="0"/>
            <a:ext cx="5705340" cy="6308757"/>
          </a:xfrm>
          <a:prstGeom prst="rect">
            <a:avLst/>
          </a:prstGeom>
          <a:noFill/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4763"/>
            <a:ext cx="4036541" cy="201423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6854" cy="155480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0172"/>
            <a:ext cx="3148936" cy="1000013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4371913" y="971941"/>
            <a:ext cx="1919417" cy="517543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4481384" y="2130179"/>
            <a:ext cx="1087394" cy="1083502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60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</TotalTime>
  <Words>180</Words>
  <Application>Microsoft Office PowerPoint</Application>
  <PresentationFormat>Prezentácia na obrazovke (4:3)</PresentationFormat>
  <Paragraphs>65</Paragraphs>
  <Slides>16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Motív Office</vt:lpstr>
      <vt:lpstr>Document</vt:lpstr>
      <vt:lpstr>ATELIÉR  KOVÁČ - JOKLOVÁ</vt:lpstr>
      <vt:lpstr>OD  URBANIZMU  K  ARCHITEKTÚRE</vt:lpstr>
      <vt:lpstr>ZADANIA</vt:lpstr>
      <vt:lpstr>Udržateľný koncept pre tradičné Vavrišovo</vt:lpstr>
      <vt:lpstr>Prezentácia programu PowerPoint</vt:lpstr>
      <vt:lpstr>Prezentácia programu PowerPoint</vt:lpstr>
      <vt:lpstr>Cezhraničný rozvoj:  Slovensko – Rakúsko západný rozvoj Bratislavy</vt:lpstr>
      <vt:lpstr>Prezentácia programu PowerPoint</vt:lpstr>
      <vt:lpstr>Prezentácia programu PowerPoint</vt:lpstr>
      <vt:lpstr>Rozvoj vnútorného mesta Bratislavy</vt:lpstr>
      <vt:lpstr>Prezentácia programu PowerPoint</vt:lpstr>
      <vt:lpstr>Manuálne techniky  a  digitálne technológie  (model , škica, kresba...)</vt:lpstr>
      <vt:lpstr>Manuálne techniky  a  digitálne technológie  (BIM, GIS, 3D model a tlač)</vt:lpstr>
      <vt:lpstr>Medzinárodná spolupráca</vt:lpstr>
      <vt:lpstr>ŽIVOT  v  ateliéri G 231 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ATELIÉR  KOVÁČ - JOKLOVÁ</dc:title>
  <dc:creator>gorner</dc:creator>
  <cp:lastModifiedBy>gorner</cp:lastModifiedBy>
  <cp:revision>32</cp:revision>
  <dcterms:created xsi:type="dcterms:W3CDTF">2019-09-16T12:57:36Z</dcterms:created>
  <dcterms:modified xsi:type="dcterms:W3CDTF">2019-09-17T09:34:29Z</dcterms:modified>
</cp:coreProperties>
</file>